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337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35" r:id="rId44"/>
    <p:sldId id="319" r:id="rId45"/>
    <p:sldId id="336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46" d="100"/>
          <a:sy n="46" d="100"/>
        </p:scale>
        <p:origin x="161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D3F7-85AF-8486-4EE9-FCAE0B5D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24061-5D3D-2218-14D1-493EC9F92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7E1F-5A84-CD25-1B3E-9A753F18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0CC9-2AD0-084F-C86C-E176CE43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0CE-B393-5A0C-6466-C835898E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FDC4-E426-405F-3A94-FE7E3BE41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51BDB-6634-214F-223F-A35A763DD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CF39-DAF7-7D20-3F47-400B07AE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s-capstone-template-coursera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matangi04/IBM-Data-Science-Capstone/blob/main/module%201/jupyter-labs-webscraping-bak-2025-10-12-12-00-08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Sree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Matangi.K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16/10/2025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6E6B9-917B-2DEE-A285-6047F065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E81D-2A5F-62A1-8B01-E5CE699C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292F9-EBF9-CEAE-2471-9086D6E66A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3757" y="1449876"/>
            <a:ext cx="8789625" cy="43274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Wikipedia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tabular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with API data for booster and landing details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missing text fields and cross-verification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Workflow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dataset = API (structured) + Web (descriptive)→ Comprehensive data for SpaceX analysis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459CB8-48B5-4E2A-BB99-5078989E7D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AE26944-E7C2-36A2-2423-70459CE1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205090"/>
            <a:ext cx="2194445" cy="55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4254" y="1792288"/>
            <a:ext cx="434700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SpaceX API calls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65879"/>
            <a:ext cx="6116806" cy="4260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the official SpaceX REST API, which provides structured JSON data about past and upcoming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data fields included: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Launch date, and Launch site, Payload mass and orbit type, Rocket booster version, Landing outcome (success/failure/no attempt)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retrieved launch records from 2010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Generated spacex_launch_data.csv for downstream EDA and SQL tasks.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GB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pres?slideindex=1&amp;slidetitle="/>
              </a:rPr>
              <a:t>https://github.com/sreematangi04/IBM-Data-Science-Capstone/blob/main/module%201/jupyter-labs-spacex-data-collection-api.ipynb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7FDA0F7-D3FC-83DA-10C6-7D5D4263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53" y="1736869"/>
            <a:ext cx="2256109" cy="4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63220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additional details not available in the API (e.g., booster performance metrics and payload manufacturer info), web scraping was performed from Wikipedia’s Falcon 9 launch records using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requests.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https://github.com/sreematangi04/IBM-Data-Science-Capstone/blob/main/module%201/jupyter-labs-webscraping-bak-2025-10-12-12-00-08Z.ipynb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816436" y="1792288"/>
            <a:ext cx="455482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web scraping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E0F66AD2-7308-6BEA-3AB2-8353E54E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612" y="1701385"/>
            <a:ext cx="2283828" cy="44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58626"/>
            <a:ext cx="4552154" cy="436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BA355-8867-85E8-C504-0DE033DF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9" y="2090486"/>
            <a:ext cx="5516021" cy="267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4DCFC-DCC1-D97F-C498-4363DC33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52" y="1945265"/>
            <a:ext cx="5572885" cy="32903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FA13-1B74-B63F-AA1D-2F5536997E2A}"/>
              </a:ext>
            </a:extLst>
          </p:cNvPr>
          <p:cNvSpPr txBox="1">
            <a:spLocks/>
          </p:cNvSpPr>
          <p:nvPr/>
        </p:nvSpPr>
        <p:spPr>
          <a:xfrm>
            <a:off x="6245852" y="1526165"/>
            <a:ext cx="4153065" cy="838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49318"/>
            <a:ext cx="5181581" cy="8951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48331-E118-E278-B48F-8B825908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43909"/>
            <a:ext cx="5077121" cy="25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8DD6E-846A-CF8A-2CBB-DE82B6FE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92" y="2043909"/>
            <a:ext cx="5531379" cy="34647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3BAB81-F828-318A-9931-77D8775AFFF0}"/>
              </a:ext>
            </a:extLst>
          </p:cNvPr>
          <p:cNvSpPr txBox="1">
            <a:spLocks/>
          </p:cNvSpPr>
          <p:nvPr/>
        </p:nvSpPr>
        <p:spPr>
          <a:xfrm>
            <a:off x="5951592" y="1349325"/>
            <a:ext cx="5470398" cy="6271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1028"/>
            <a:ext cx="5019556" cy="6610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7F9A8B-A23C-92E8-E363-9EC2ED2FD50C}"/>
              </a:ext>
            </a:extLst>
          </p:cNvPr>
          <p:cNvSpPr txBox="1">
            <a:spLocks/>
          </p:cNvSpPr>
          <p:nvPr/>
        </p:nvSpPr>
        <p:spPr>
          <a:xfrm>
            <a:off x="5843615" y="1322130"/>
            <a:ext cx="4736098" cy="6927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3FD3-80DA-2056-C1A1-6D70EE24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8" y="1883110"/>
            <a:ext cx="5220430" cy="309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0AB6-1AEE-90FF-6FA2-1A18C7AE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614" y="1883110"/>
            <a:ext cx="6133370" cy="39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24003" y="1501339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B4072B-BFDC-BC0A-4E40-71D2640E8A47}"/>
              </a:ext>
            </a:extLst>
          </p:cNvPr>
          <p:cNvSpPr txBox="1">
            <a:spLocks/>
          </p:cNvSpPr>
          <p:nvPr/>
        </p:nvSpPr>
        <p:spPr>
          <a:xfrm>
            <a:off x="5799207" y="1501256"/>
            <a:ext cx="5339848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FBA6F-C438-7A3C-529D-F639EDC1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924" y="1965713"/>
            <a:ext cx="6915608" cy="45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5413"/>
            <a:ext cx="3932238" cy="11152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79C1-DE0D-6230-BC96-88E68998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16" y="1920686"/>
            <a:ext cx="5055598" cy="386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15A09-A6EE-C38B-D446-36F85F153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09" y="1889993"/>
            <a:ext cx="5632363" cy="39274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BDC31F-C4A9-F099-0D92-D7D9D423E966}"/>
              </a:ext>
            </a:extLst>
          </p:cNvPr>
          <p:cNvSpPr txBox="1">
            <a:spLocks/>
          </p:cNvSpPr>
          <p:nvPr/>
        </p:nvSpPr>
        <p:spPr>
          <a:xfrm>
            <a:off x="6096000" y="1380810"/>
            <a:ext cx="4804577" cy="1378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5327" y="1265957"/>
            <a:ext cx="5439172" cy="11715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8B4725-03BE-BED2-16EE-F99C8EB6C6DF}"/>
              </a:ext>
            </a:extLst>
          </p:cNvPr>
          <p:cNvSpPr txBox="1">
            <a:spLocks/>
          </p:cNvSpPr>
          <p:nvPr/>
        </p:nvSpPr>
        <p:spPr>
          <a:xfrm>
            <a:off x="5799853" y="1285902"/>
            <a:ext cx="5419814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explanations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1C1077-B86C-6452-347C-0FDE5519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3" y="1851730"/>
            <a:ext cx="5222574" cy="301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886BB-982E-A9C2-2E7B-17DC5486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53" y="1851730"/>
            <a:ext cx="5774095" cy="38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5493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lists all distinct launch sites in the dataset, giving a clear view of where SpaceX missions were launched.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4621-FFF9-7368-2552-5E60F1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9"/>
          <a:stretch>
            <a:fillRect/>
          </a:stretch>
        </p:blipFill>
        <p:spPr>
          <a:xfrm>
            <a:off x="5915889" y="1825625"/>
            <a:ext cx="5266539" cy="40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391" y="1399309"/>
            <a:ext cx="9704026" cy="124331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filters and displays the first five records of launches from sites starting with “CCA”, showing all missions conducted at the Cape Canaveral launch complex.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466A8-C8A6-EECF-7980-A0CB6D88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4" y="2642625"/>
            <a:ext cx="11457972" cy="29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sums up the payload mass for all launches conducted by NASA, giving the total weight of cargo these boosters have carried.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31BD8-9694-F1DA-1746-417A9332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2" r="3561" b="6625"/>
          <a:stretch>
            <a:fillRect/>
          </a:stretch>
        </p:blipFill>
        <p:spPr>
          <a:xfrm>
            <a:off x="1219200" y="3195216"/>
            <a:ext cx="9088582" cy="29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10190360" cy="4283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B3A7-DCDA-E050-55A1-C68080609126}"/>
              </a:ext>
            </a:extLst>
          </p:cNvPr>
          <p:cNvSpPr txBox="1"/>
          <p:nvPr/>
        </p:nvSpPr>
        <p:spPr>
          <a:xfrm>
            <a:off x="770010" y="1437939"/>
            <a:ext cx="106879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Summary of 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Exploratory Data Analysis (EDA): </a:t>
            </a:r>
            <a:r>
              <a:rPr lang="en-GB" dirty="0" err="1"/>
              <a:t>Analyzed</a:t>
            </a:r>
            <a:r>
              <a:rPr lang="en-GB" dirty="0"/>
              <a:t> SpaceX launch datasets to identify correlations between launch sites, payload mass, and success rates using visualizations in Matplotlib and Seaborn.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 Geospatial Analytics: Used Folium to map launch sites, mark successful and failed launches, and calculate distances to coastlines, cities, highways, and railways for geographic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Dashboard Visualization: Built a </a:t>
            </a:r>
            <a:r>
              <a:rPr lang="en-GB" dirty="0" err="1"/>
              <a:t>Plotly</a:t>
            </a:r>
            <a:r>
              <a:rPr lang="en-GB" dirty="0"/>
              <a:t> Dash dashboard to explore launch success distribution and payload vs success correlations interactively.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Models: Trained Logistic Regression, SVM, Decision Tree, and KNN classifiers on historical launch data to predict first-stage landing outcomes, with hyperparameter tuning via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r>
              <a:rPr lang="en-GB" b="1" dirty="0"/>
              <a:t>Summary of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sites near the coast and with certain transport proximities exhibited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showed a noticeable correlation with the success probability in the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Dash dashboard enabled intuitive exploration of success rates by site and payload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Among ML models, Logistic Regression and SVM achieved the highest accuracy, effectively predicting first-stage landings with minimal 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combined approach demonstrates that data-driven insights can guide both operational decisions and predictive modelling for SpaceX launch outcomes.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calculates the average payload mass for all launches using the F9 v1.1 booster version, showing the typical cargo capacity handled by this specific booster.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BFB9A-11B7-121B-3184-D359797A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579531"/>
            <a:ext cx="8567953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4701" y="1492608"/>
            <a:ext cx="9745589" cy="146931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the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retrieves the dates of the first successful landings on a ground pad, highlighting when SpaceX achieved a controlled landing on land for the first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1EFC0-9BCF-0922-DE81-EFE8A283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91" y="2772791"/>
            <a:ext cx="9252240" cy="34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0119" y="1437697"/>
            <a:ext cx="9745589" cy="14994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a drone ship and had a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query identifies booster names that successfully landed on a drone ship while carrying a payload between 4000 kg and 6000 kg, showing which rockets handled mid-heavy payloads and still achieved a successful sea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0D305-F6A5-E6CB-40CE-46103CB7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4" y="2937164"/>
            <a:ext cx="11457972" cy="28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5303"/>
            <a:ext cx="9745589" cy="127779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r>
              <a:rPr lang="en-GB" sz="2400" dirty="0"/>
              <a:t>The query counts the number of successful versus failed missions, providing a clear overview of SpaceX’s overall mission performance and success ratio across all recorded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CE9EE-69D0-DA47-E013-F9CED280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38" y="2624113"/>
            <a:ext cx="8273234" cy="36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1251" y="1465408"/>
            <a:ext cx="10274359" cy="86215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identifies the booster(s) that carried the heaviest payload mass, highlighting the most powerful launch vehicles in SpaceX’s fleet based on their payload capacity.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D282D-ABED-9231-701E-DEA97ECB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82" y="2327564"/>
            <a:ext cx="7855657" cy="4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5086" y="1528184"/>
            <a:ext cx="9745589" cy="1630651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the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This query filters failed drone ship landings from the year 2015, listing the landing outcomes, booster versions, and launch site names.</a:t>
            </a:r>
            <a:br>
              <a:rPr lang="en-GB" sz="2400" dirty="0"/>
            </a:br>
            <a:r>
              <a:rPr lang="en-GB" sz="2400" dirty="0"/>
              <a:t>It helps </a:t>
            </a:r>
            <a:r>
              <a:rPr lang="en-GB" sz="2400" dirty="0" err="1"/>
              <a:t>analyze</a:t>
            </a:r>
            <a:r>
              <a:rPr lang="en-GB" sz="2400" dirty="0"/>
              <a:t> early mission challenges faced by SpaceX in perfecting drone ship landings during that period.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6A4DD-0A25-CA40-6E97-5FAAFE0A9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29000"/>
            <a:ext cx="10809642" cy="22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4701" y="1410910"/>
            <a:ext cx="10036535" cy="11106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dates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ranks landing outcomes between 2010–2017 in descending order, showing which outcomes occurred most frequently during SpaceX’s early missions.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85A41-24E8-DC81-2F97-1F585E7E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83" y="2844738"/>
            <a:ext cx="9815953" cy="32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980" y="1657205"/>
            <a:ext cx="3608025" cy="451422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spacex_launch_geo.csv.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an interactive Folium map centered at NASA JSC.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circle markers and labels for each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main launch sites across the U.S.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sites located in Florida and California for optimal launch paths over the Atlantic.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All Launch Sites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6A3B5-41A4-6294-FA37-66156A3C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91" b="8794"/>
          <a:stretch>
            <a:fillRect/>
          </a:stretch>
        </p:blipFill>
        <p:spPr>
          <a:xfrm>
            <a:off x="4255004" y="1788304"/>
            <a:ext cx="7442509" cy="38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489" y="1548534"/>
            <a:ext cx="1021664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a new column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marker_color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→ green for success, red for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Folium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group overlapping launch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marker includes a launch site and an outcome pop-up.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Clear visual trend of higher success density at Cape Canaveral and KSC.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Clustering highlights frequent launches from primary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Success/Failed Launches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34D25-713D-2197-BDE8-537C90D26E96}"/>
              </a:ext>
            </a:extLst>
          </p:cNvPr>
          <p:cNvSpPr txBox="1"/>
          <p:nvPr/>
        </p:nvSpPr>
        <p:spPr>
          <a:xfrm>
            <a:off x="828068" y="1571477"/>
            <a:ext cx="10530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Project Background &amp; Context:</a:t>
            </a:r>
          </a:p>
          <a:p>
            <a:r>
              <a:rPr lang="en-GB" sz="2000" dirty="0"/>
              <a:t>SpaceX has revolutionized space travel by reusing the Falcon 9 first stage, drastically reducing launch costs. Understanding what factors influence launch success and first-stage landings is crucial for operational planning, cost efficiency, and safety. This project combines data analytics, interactive mapping, and machine learning to explore launch patterns and predict landing outcomes.</a:t>
            </a:r>
          </a:p>
          <a:p>
            <a:endParaRPr lang="en-GB" sz="2000" dirty="0"/>
          </a:p>
          <a:p>
            <a:r>
              <a:rPr lang="en-GB" sz="2000" b="1" dirty="0"/>
              <a:t>Problems We Want to Find Answers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factors most strongly influence launch success? (e.g., payload mass, launch 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 do geographic factors, such as proximity to coasts, cities, and transport routes, affect site selection?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we accurately predict whether a Falcon 9 first stage will land safely using historical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Which machine learning models are most effective for predicting landing outcomes?</a:t>
            </a:r>
            <a:endParaRPr lang="en-AE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0C6B5-1E78-A935-83C0-E57683747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64DCF-613B-2F72-0495-5D631660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86373C-258F-4406-FB39-44C5E8C5D31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Success/Failed Launches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D7CD8-0696-829E-F705-DC3A9E5F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5" y="1431604"/>
            <a:ext cx="5991007" cy="240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4D980-77C5-9A44-3F91-D8B87869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31" y="3956178"/>
            <a:ext cx="4971517" cy="2270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00502-767B-1670-7667-B168943A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75" y="1498551"/>
            <a:ext cx="3976604" cy="22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7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Process:</a:t>
            </a:r>
          </a:p>
          <a:p>
            <a:r>
              <a:rPr lang="en-GB" sz="2400" dirty="0"/>
              <a:t>Enabled </a:t>
            </a:r>
            <a:r>
              <a:rPr lang="en-GB" sz="2400" dirty="0" err="1"/>
              <a:t>MousePosition</a:t>
            </a:r>
            <a:r>
              <a:rPr lang="en-GB" sz="2400" dirty="0"/>
              <a:t> tool in Folium to extract coordinates interactively.</a:t>
            </a:r>
          </a:p>
          <a:p>
            <a:r>
              <a:rPr lang="en-GB" sz="2400" dirty="0"/>
              <a:t>Used Haversine formula to compute distances (in km).</a:t>
            </a:r>
          </a:p>
          <a:p>
            <a:r>
              <a:rPr lang="en-GB" sz="2400" dirty="0"/>
              <a:t>Drew </a:t>
            </a:r>
            <a:r>
              <a:rPr lang="en-GB" sz="2400" dirty="0" err="1"/>
              <a:t>PolyLines</a:t>
            </a:r>
            <a:r>
              <a:rPr lang="en-GB" sz="2400" dirty="0"/>
              <a:t> and </a:t>
            </a:r>
            <a:r>
              <a:rPr lang="en-GB" sz="2400" dirty="0" err="1"/>
              <a:t>labeled</a:t>
            </a:r>
            <a:r>
              <a:rPr lang="en-GB" sz="2400" dirty="0"/>
              <a:t> distance markers between launch sites and nearby features.</a:t>
            </a:r>
          </a:p>
          <a:p>
            <a:pPr marL="0" indent="0">
              <a:buNone/>
            </a:pPr>
            <a:r>
              <a:rPr lang="en-GB" sz="2400" dirty="0"/>
              <a:t>Findings:</a:t>
            </a:r>
          </a:p>
          <a:p>
            <a:r>
              <a:rPr lang="en-GB" sz="2400" dirty="0"/>
              <a:t>All launch sites are very close to coastlines, ideal for over-ocean launches.</a:t>
            </a:r>
          </a:p>
          <a:p>
            <a:r>
              <a:rPr lang="en-GB" sz="2400" dirty="0"/>
              <a:t>Sites maintain moderate distance from cities — ensuring safety during </a:t>
            </a:r>
            <a:r>
              <a:rPr lang="en-GB" sz="2400" dirty="0" err="1"/>
              <a:t>takeoff</a:t>
            </a:r>
            <a:r>
              <a:rPr lang="en-GB" sz="2400" dirty="0"/>
              <a:t>.</a:t>
            </a:r>
          </a:p>
          <a:p>
            <a:r>
              <a:rPr lang="en-GB" sz="2400" dirty="0"/>
              <a:t>Highways and railways are in close proximity, improving logistics and transport accessibility.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Calculate Distances to Nearby Features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553DA-B434-0EB9-72D9-8F85C448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7F579-3938-39BD-8AE1-F798103C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1D2F25-19E6-D4EA-5954-7EF95816300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Calculate Distances to Nearby Features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56385-DBB9-8B07-3847-66D45175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2" y="1844332"/>
            <a:ext cx="5306538" cy="316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53F66-2D9B-0FDB-8CCF-0BCE3AAB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23" y="1513501"/>
            <a:ext cx="4979958" cy="37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6522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shows successful launches per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leads with the most successes.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sites have fewer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Overall, SpaceX shows high success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86A85-9674-E703-79D2-B1E91722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37" y="1975761"/>
            <a:ext cx="6816436" cy="34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5482" y="1825625"/>
            <a:ext cx="42674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Launch Success Ratio – KSC LC-39A (Pie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blue section (41.7%) in the pie chart represents the successful launches from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high proportion highlights that KSC LC-39A has the highest launch success ratio among all sites.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F7B55-EC11-D041-7B7B-9E4B6C3C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91" y="2088360"/>
            <a:ext cx="6705962" cy="34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356" y="1643351"/>
            <a:ext cx="5048898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launch outcomes (success or failure) against payload mass for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are marked distinctly (green), while failures are marked in red.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 from the plot: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in the low-to-mid range show a higher concentration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heavier payloads occasionally fail, indicating more risk with high-mass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selecting different payload ranges using the range slider, we can analyse booster performance for specific payload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booster versions consistently show high success rates across multiple payload ranges.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vs. Launch Outcome Scatter Plot (All Sites)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graph with colored dots&#10;&#10;AI-generated content may be incorrect.">
            <a:extLst>
              <a:ext uri="{FF2B5EF4-FFF2-40B4-BE49-F238E27FC236}">
                <a16:creationId xmlns:a16="http://schemas.microsoft.com/office/drawing/2014/main" id="{BFE985E9-F8AF-B712-F649-922A80FB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39" y="1776904"/>
            <a:ext cx="6351666" cy="35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419828"/>
            <a:ext cx="10996636" cy="9374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of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F63CB-31D0-8E9A-E804-9EFE31EE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22" y="2357237"/>
            <a:ext cx="5440955" cy="39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6265" y="1295400"/>
            <a:ext cx="9477960" cy="8104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E207F-344B-69B4-1366-EC3313FA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04" y="1893454"/>
            <a:ext cx="4828814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4081"/>
            <a:ext cx="10104817" cy="42745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datasets, including launch site details, payload mass, and mission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data cleaning, handling missing values, and formatting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data using preprocessing techniques.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Aggregated and grouped data by launch site and mission outcome to extract meaningful patterns.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6AFAA-8C6F-DF5B-EBAE-93809D18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AFC4-928F-B45F-3741-6D515B9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4FCE1-2CDC-9C13-1FDE-72BCBA8597CF}"/>
              </a:ext>
            </a:extLst>
          </p:cNvPr>
          <p:cNvSpPr txBox="1">
            <a:spLocks/>
          </p:cNvSpPr>
          <p:nvPr/>
        </p:nvSpPr>
        <p:spPr>
          <a:xfrm>
            <a:off x="975402" y="1580808"/>
            <a:ext cx="10310209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Standardized features (e.g., payload mass) using StandardScaler for predictive modelling.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datasets into training and testing subsets for machine learning evaluation.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categorical labels (e.g., launch success/failure) into machine-readable formats.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Matplotlib and Seaborn to visualize correlations between payload mass, launch site, and success rate.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Explored statistical relationships and performed summary statistics queries using SQL.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trends such as higher success rates at certain launch sites and payload ranges.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Mapped launch sites and success/failure outcomes using Folium.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A3D1F9-CDEA-8A35-2E22-043D2DE437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11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F0E0E-5B61-C84E-C9AC-DBDAA522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A6C6-78CC-A681-7824-8F8BEEB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AB0DB8-1D0A-FF3E-1DA8-49AFEE34C85E}"/>
              </a:ext>
            </a:extLst>
          </p:cNvPr>
          <p:cNvSpPr txBox="1">
            <a:spLocks/>
          </p:cNvSpPr>
          <p:nvPr/>
        </p:nvSpPr>
        <p:spPr>
          <a:xfrm>
            <a:off x="975402" y="1580809"/>
            <a:ext cx="10310209" cy="387350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Calculated distances to coastlines, cities, highways, and railways for geospatial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dashboard for interactive exploration of launch success vs payload mass.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multiple models: Logistic Regression, SVM, Decision Tree, and KNN to predict first-stage landing outcomes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.Hyperparameters tuned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cross-validation.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evaluated with accuracy scores and confusion matrices, identifying false positives and overall prediction reliability.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0FC1B-815D-D25F-E1A0-49BCCB1CB2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3757" y="1449876"/>
            <a:ext cx="8235444" cy="37040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two complementary methods — API extraction and Web Scraping — to ensure data accuracy and completeness.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-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structured JSON data (launches, payloads, sites, outcomes)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 using Requests 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Reliable, real-time, and consistent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F753428-A478-9A87-B987-70A0CFDA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395" y="1295518"/>
            <a:ext cx="2139781" cy="54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5160</TotalTime>
  <Words>2340</Words>
  <Application>Microsoft Office PowerPoint</Application>
  <PresentationFormat>Widescreen</PresentationFormat>
  <Paragraphs>286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 Matangi K</cp:lastModifiedBy>
  <cp:revision>204</cp:revision>
  <dcterms:created xsi:type="dcterms:W3CDTF">2021-04-29T18:58:34Z</dcterms:created>
  <dcterms:modified xsi:type="dcterms:W3CDTF">2025-10-20T01:48:06Z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